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2" r:id="rId5"/>
    <p:sldId id="261" r:id="rId6"/>
    <p:sldId id="260" r:id="rId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showGuides="1">
      <p:cViewPr varScale="1">
        <p:scale>
          <a:sx n="111" d="100"/>
          <a:sy n="111" d="100"/>
        </p:scale>
        <p:origin x="7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74327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6170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7533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9297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B63B6-6012-439D-B9E8-2700E8F0B8C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87097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B63B6-6012-439D-B9E8-2700E8F0B8CB}"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14040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B63B6-6012-439D-B9E8-2700E8F0B8CB}"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63428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B63B6-6012-439D-B9E8-2700E8F0B8CB}"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2254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B63B6-6012-439D-B9E8-2700E8F0B8CB}"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909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75334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42993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B63B6-6012-439D-B9E8-2700E8F0B8CB}" type="datetimeFigureOut">
              <a:rPr lang="en-US" smtClean="0"/>
              <a:t>9/13/2022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5F90-6673-4998-AD37-BC50C76BF8D6}" type="slidenum">
              <a:rPr lang="en-US" smtClean="0"/>
              <a:t>‹#›</a:t>
            </a:fld>
            <a:endParaRPr lang="en-US"/>
          </a:p>
        </p:txBody>
      </p:sp>
    </p:spTree>
    <p:extLst>
      <p:ext uri="{BB962C8B-B14F-4D97-AF65-F5344CB8AC3E}">
        <p14:creationId xmlns:p14="http://schemas.microsoft.com/office/powerpoint/2010/main" val="188114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treach39.qwestoffice.net/" TargetMode="External"/><Relationship Id="rId2" Type="http://schemas.openxmlformats.org/officeDocument/2006/relationships/hyperlink" Target="mailto:membership@trea39.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169D7F0-0AA8-4B3D-98AC-09F7BA70C1DE}"/>
              </a:ext>
            </a:extLst>
          </p:cNvPr>
          <p:cNvSpPr txBox="1">
            <a:spLocks noGrp="1" noChangeArrowheads="1"/>
          </p:cNvSpPr>
          <p:nvPr>
            <p:ph type="subTitle" idx="1"/>
          </p:nvPr>
        </p:nvSpPr>
        <p:spPr bwMode="auto">
          <a:xfrm rot="16200000">
            <a:off x="-453783" y="4427556"/>
            <a:ext cx="2240280" cy="906106"/>
          </a:xfrm>
          <a:prstGeom prst="rect">
            <a:avLst/>
          </a:prstGeom>
        </p:spPr>
        <p:txBody>
          <a:bodyPr rot="0" vert="horz" lIns="68580" tIns="34290" rIns="68580" bIns="34290" rtlCol="0" anchorCtr="0">
            <a:normAutofit/>
          </a:bodyPr>
          <a:lstStyle/>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The Enlisted Association Chapter 39</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15821 E Centretech Cir</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Aurora Co  80011</a:t>
            </a:r>
          </a:p>
        </p:txBody>
      </p:sp>
      <p:pic>
        <p:nvPicPr>
          <p:cNvPr id="6" name="Picture 5" descr="Image may contain: possible text that says 'TREA Chapter 39 ENLISTED ssociation'">
            <a:extLst>
              <a:ext uri="{FF2B5EF4-FFF2-40B4-BE49-F238E27FC236}">
                <a16:creationId xmlns:a16="http://schemas.microsoft.com/office/drawing/2014/main" id="{78B806C0-4445-433C-8F59-7109FFE438D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72000" y="1134768"/>
            <a:ext cx="4572000" cy="3377174"/>
          </a:xfrm>
          <a:prstGeom prst="rect">
            <a:avLst/>
          </a:prstGeom>
          <a:noFill/>
        </p:spPr>
      </p:pic>
      <p:sp>
        <p:nvSpPr>
          <p:cNvPr id="8" name="TextBox 7">
            <a:extLst>
              <a:ext uri="{FF2B5EF4-FFF2-40B4-BE49-F238E27FC236}">
                <a16:creationId xmlns:a16="http://schemas.microsoft.com/office/drawing/2014/main" id="{F421B18F-98B8-458A-80F8-C37F29CC359A}"/>
              </a:ext>
            </a:extLst>
          </p:cNvPr>
          <p:cNvSpPr txBox="1"/>
          <p:nvPr/>
        </p:nvSpPr>
        <p:spPr>
          <a:xfrm>
            <a:off x="5222326" y="4725550"/>
            <a:ext cx="3285461" cy="715581"/>
          </a:xfrm>
          <a:prstGeom prst="rect">
            <a:avLst/>
          </a:prstGeom>
          <a:noFill/>
        </p:spPr>
        <p:txBody>
          <a:bodyPr wrap="square" rtlCol="0">
            <a:spAutoFit/>
          </a:bodyPr>
          <a:lstStyle/>
          <a:p>
            <a:pPr algn="ctr"/>
            <a:r>
              <a:rPr lang="en-US" sz="1350" b="1" dirty="0"/>
              <a:t>15821 E Centretech Cir</a:t>
            </a:r>
          </a:p>
          <a:p>
            <a:pPr algn="ctr"/>
            <a:r>
              <a:rPr lang="en-US" sz="1350" b="1" dirty="0"/>
              <a:t>Aurora CO 80011</a:t>
            </a:r>
          </a:p>
          <a:p>
            <a:pPr algn="ctr"/>
            <a:r>
              <a:rPr lang="en-US" sz="1350" b="1" dirty="0"/>
              <a:t>303-340-3939</a:t>
            </a:r>
          </a:p>
        </p:txBody>
      </p:sp>
      <p:sp>
        <p:nvSpPr>
          <p:cNvPr id="10" name="TextBox 9">
            <a:extLst>
              <a:ext uri="{FF2B5EF4-FFF2-40B4-BE49-F238E27FC236}">
                <a16:creationId xmlns:a16="http://schemas.microsoft.com/office/drawing/2014/main" id="{17CDD676-388D-46A0-AE1D-6849DBDDC3D7}"/>
              </a:ext>
            </a:extLst>
          </p:cNvPr>
          <p:cNvSpPr txBox="1"/>
          <p:nvPr/>
        </p:nvSpPr>
        <p:spPr>
          <a:xfrm>
            <a:off x="4720590" y="5723751"/>
            <a:ext cx="4274820" cy="300082"/>
          </a:xfrm>
          <a:prstGeom prst="rect">
            <a:avLst/>
          </a:prstGeom>
          <a:noFill/>
        </p:spPr>
        <p:txBody>
          <a:bodyPr wrap="square" rtlCol="0">
            <a:spAutoFit/>
          </a:bodyPr>
          <a:lstStyle/>
          <a:p>
            <a:r>
              <a:rPr lang="en-US" sz="1350" dirty="0"/>
              <a:t>October, November, &amp; December 2022</a:t>
            </a:r>
          </a:p>
        </p:txBody>
      </p:sp>
    </p:spTree>
    <p:extLst>
      <p:ext uri="{BB962C8B-B14F-4D97-AF65-F5344CB8AC3E}">
        <p14:creationId xmlns:p14="http://schemas.microsoft.com/office/powerpoint/2010/main" val="29054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F34FC-8825-4029-8EB4-29672A757ABA}"/>
              </a:ext>
            </a:extLst>
          </p:cNvPr>
          <p:cNvSpPr txBox="1"/>
          <p:nvPr/>
        </p:nvSpPr>
        <p:spPr>
          <a:xfrm>
            <a:off x="244346" y="372536"/>
            <a:ext cx="4136061" cy="4465838"/>
          </a:xfrm>
          <a:prstGeom prst="rect">
            <a:avLst/>
          </a:prstGeom>
          <a:noFill/>
        </p:spPr>
        <p:txBody>
          <a:bodyPr wrap="square" rtlCol="0">
            <a:spAutoFit/>
          </a:bodyPr>
          <a:lstStyle/>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I’m writing to inform you that Chapter 39 received a letter from the IRS automatically revoking the Chapters tax exempt status. The Reason given was not filing our IRS Form 990 for 3 consecutive years.</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The IRS has the chapters 990s for tax year 2018 and 2021.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Tax years 2019 and 2020 we not filed or not filed correctly. Tax year 2021 was filed 15 days late.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The chapter has contracted with a professional tax service to reconstruct the 990’s for tax years 2019 and 2020 and submit them in accordance with IRS Revenue Procedure 2011-14 Section 5 RETROACTIVE REINSTATEMENT OF TAX-EXEMPT STATUS WITHIN 15 MONTHS OF REVOCATION.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The chapter Games Manager proactively contacted the Colorado Secretary of State’s office to inform them of the above letter and to ascertain the impact to our gaming license. The Games Manager was asked to send them a copy of the IRS letter and the Secretary of State office stated that at this time there is no impact to our gaming license.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To keep this from happening in the future the chapters Board of Directors will recommend to the General Membership, at the September meeting, an addition to the chapters By Laws and Standing Rules making it mandatory for the President and Treasurer, acting on the Boards behalf, to contract with a tax professional in December of each year for preparation of that tax years Form 990 prior to the form due date, currently on May 15</a:t>
            </a:r>
            <a:r>
              <a:rPr lang="en-US" sz="980" b="0" i="0" baseline="30000" dirty="0">
                <a:solidFill>
                  <a:srgbClr val="201F1E"/>
                </a:solidFill>
                <a:effectLst/>
                <a:latin typeface="Calibri" panose="020F0502020204030204" pitchFamily="34" charset="0"/>
                <a:cs typeface="Calibri" panose="020F0502020204030204" pitchFamily="34" charset="0"/>
              </a:rPr>
              <a:t>th</a:t>
            </a:r>
            <a:r>
              <a:rPr lang="en-US" sz="980" b="0" i="0" dirty="0">
                <a:solidFill>
                  <a:srgbClr val="201F1E"/>
                </a:solidFill>
                <a:effectLst/>
                <a:latin typeface="Calibri" panose="020F0502020204030204" pitchFamily="34" charset="0"/>
                <a:cs typeface="Calibri" panose="020F0502020204030204" pitchFamily="34" charset="0"/>
              </a:rPr>
              <a:t> of the year following the close of each tax year.  This will ensure that the chapters tax forms are prepared professionally and submitted on time each year.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TREA National has been notified of the above.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Further updates as they are available will be reported at monthly membership meetings.</a:t>
            </a:r>
          </a:p>
          <a:p>
            <a:pPr algn="l"/>
            <a:r>
              <a:rPr lang="en-US" sz="980" b="0" i="0" dirty="0">
                <a:solidFill>
                  <a:srgbClr val="000000"/>
                </a:solidFill>
                <a:effectLst/>
                <a:latin typeface="Calibri" panose="020F0502020204030204" pitchFamily="34" charset="0"/>
                <a:cs typeface="Calibri" panose="020F0502020204030204" pitchFamily="34" charset="0"/>
              </a:rPr>
              <a:t>	Thank you,</a:t>
            </a:r>
          </a:p>
          <a:p>
            <a:pPr algn="l"/>
            <a:r>
              <a:rPr lang="en-US" sz="980" b="0" i="0" dirty="0">
                <a:solidFill>
                  <a:srgbClr val="000000"/>
                </a:solidFill>
                <a:effectLst/>
                <a:latin typeface="Calibri" panose="020F0502020204030204" pitchFamily="34" charset="0"/>
                <a:cs typeface="Calibri" panose="020F0502020204030204" pitchFamily="34" charset="0"/>
              </a:rPr>
              <a:t>		Clarence “CJ” Johnson</a:t>
            </a:r>
          </a:p>
        </p:txBody>
      </p:sp>
      <p:sp>
        <p:nvSpPr>
          <p:cNvPr id="5" name="TextBox 4">
            <a:extLst>
              <a:ext uri="{FF2B5EF4-FFF2-40B4-BE49-F238E27FC236}">
                <a16:creationId xmlns:a16="http://schemas.microsoft.com/office/drawing/2014/main" id="{DA754AF5-9801-47BC-AAA9-05C9CCEBA079}"/>
              </a:ext>
            </a:extLst>
          </p:cNvPr>
          <p:cNvSpPr txBox="1"/>
          <p:nvPr/>
        </p:nvSpPr>
        <p:spPr>
          <a:xfrm>
            <a:off x="342900" y="144311"/>
            <a:ext cx="3509010" cy="300082"/>
          </a:xfrm>
          <a:prstGeom prst="rect">
            <a:avLst/>
          </a:prstGeom>
          <a:noFill/>
        </p:spPr>
        <p:txBody>
          <a:bodyPr wrap="square" rtlCol="0">
            <a:spAutoFit/>
          </a:bodyPr>
          <a:lstStyle/>
          <a:p>
            <a:pPr algn="ctr"/>
            <a:r>
              <a:rPr lang="en-US" sz="1350" b="1" dirty="0"/>
              <a:t>A WORD FROM THE PRESIDENT</a:t>
            </a:r>
          </a:p>
        </p:txBody>
      </p:sp>
      <p:sp>
        <p:nvSpPr>
          <p:cNvPr id="24" name="TextBox 23">
            <a:extLst>
              <a:ext uri="{FF2B5EF4-FFF2-40B4-BE49-F238E27FC236}">
                <a16:creationId xmlns:a16="http://schemas.microsoft.com/office/drawing/2014/main" id="{E1F7BE1C-8284-466B-9F9A-8A40D09B7F07}"/>
              </a:ext>
            </a:extLst>
          </p:cNvPr>
          <p:cNvSpPr txBox="1"/>
          <p:nvPr/>
        </p:nvSpPr>
        <p:spPr>
          <a:xfrm>
            <a:off x="4747403" y="6043862"/>
            <a:ext cx="4199811" cy="261610"/>
          </a:xfrm>
          <a:prstGeom prst="rect">
            <a:avLst/>
          </a:prstGeom>
          <a:noFill/>
        </p:spPr>
        <p:txBody>
          <a:bodyPr wrap="square" rtlCol="0">
            <a:spAutoFit/>
          </a:bodyPr>
          <a:lstStyle/>
          <a:p>
            <a:pPr algn="ctr"/>
            <a:r>
              <a:rPr lang="en-US" sz="1100" b="1" dirty="0"/>
              <a:t>Queen of Hearts drawing every Saturday at 7:00pm.  </a:t>
            </a:r>
          </a:p>
        </p:txBody>
      </p:sp>
      <p:pic>
        <p:nvPicPr>
          <p:cNvPr id="6" name="Picture 5">
            <a:extLst>
              <a:ext uri="{FF2B5EF4-FFF2-40B4-BE49-F238E27FC236}">
                <a16:creationId xmlns:a16="http://schemas.microsoft.com/office/drawing/2014/main" id="{E0AECD3D-2D98-43EA-9A86-3AAAF07E0E82}"/>
              </a:ext>
            </a:extLst>
          </p:cNvPr>
          <p:cNvPicPr>
            <a:picLocks noChangeAspect="1"/>
          </p:cNvPicPr>
          <p:nvPr/>
        </p:nvPicPr>
        <p:blipFill>
          <a:blip r:embed="rId2"/>
          <a:stretch>
            <a:fillRect/>
          </a:stretch>
        </p:blipFill>
        <p:spPr>
          <a:xfrm>
            <a:off x="4800028" y="5921661"/>
            <a:ext cx="380199" cy="505584"/>
          </a:xfrm>
          <a:prstGeom prst="rect">
            <a:avLst/>
          </a:prstGeom>
        </p:spPr>
      </p:pic>
      <p:pic>
        <p:nvPicPr>
          <p:cNvPr id="12" name="Picture 11">
            <a:extLst>
              <a:ext uri="{FF2B5EF4-FFF2-40B4-BE49-F238E27FC236}">
                <a16:creationId xmlns:a16="http://schemas.microsoft.com/office/drawing/2014/main" id="{D38CCF74-115C-4BA6-85CE-8C7E2B503F57}"/>
              </a:ext>
            </a:extLst>
          </p:cNvPr>
          <p:cNvPicPr>
            <a:picLocks noChangeAspect="1"/>
          </p:cNvPicPr>
          <p:nvPr/>
        </p:nvPicPr>
        <p:blipFill>
          <a:blip r:embed="rId3"/>
          <a:stretch>
            <a:fillRect/>
          </a:stretch>
        </p:blipFill>
        <p:spPr>
          <a:xfrm>
            <a:off x="8569229" y="5921661"/>
            <a:ext cx="377985" cy="506012"/>
          </a:xfrm>
          <a:prstGeom prst="rect">
            <a:avLst/>
          </a:prstGeom>
        </p:spPr>
      </p:pic>
      <p:pic>
        <p:nvPicPr>
          <p:cNvPr id="22" name="Picture 21">
            <a:extLst>
              <a:ext uri="{FF2B5EF4-FFF2-40B4-BE49-F238E27FC236}">
                <a16:creationId xmlns:a16="http://schemas.microsoft.com/office/drawing/2014/main" id="{A22EDAB1-8F03-4B84-ADE3-73DB2492AEF2}"/>
              </a:ext>
            </a:extLst>
          </p:cNvPr>
          <p:cNvPicPr>
            <a:picLocks noChangeAspect="1"/>
          </p:cNvPicPr>
          <p:nvPr/>
        </p:nvPicPr>
        <p:blipFill>
          <a:blip r:embed="rId4"/>
          <a:stretch>
            <a:fillRect/>
          </a:stretch>
        </p:blipFill>
        <p:spPr>
          <a:xfrm>
            <a:off x="4930077" y="2391117"/>
            <a:ext cx="1936499" cy="682139"/>
          </a:xfrm>
          <a:prstGeom prst="rect">
            <a:avLst/>
          </a:prstGeom>
        </p:spPr>
      </p:pic>
      <p:sp>
        <p:nvSpPr>
          <p:cNvPr id="26" name="TextBox 25">
            <a:extLst>
              <a:ext uri="{FF2B5EF4-FFF2-40B4-BE49-F238E27FC236}">
                <a16:creationId xmlns:a16="http://schemas.microsoft.com/office/drawing/2014/main" id="{9A871CC1-A228-45EE-9A32-109DAFDAC9E1}"/>
              </a:ext>
            </a:extLst>
          </p:cNvPr>
          <p:cNvSpPr txBox="1"/>
          <p:nvPr/>
        </p:nvSpPr>
        <p:spPr>
          <a:xfrm>
            <a:off x="5292092" y="187152"/>
            <a:ext cx="2888870" cy="477054"/>
          </a:xfrm>
          <a:prstGeom prst="rect">
            <a:avLst/>
          </a:prstGeom>
          <a:noFill/>
        </p:spPr>
        <p:txBody>
          <a:bodyPr wrap="square" rtlCol="0">
            <a:spAutoFit/>
          </a:bodyPr>
          <a:lstStyle/>
          <a:p>
            <a:pPr algn="ctr"/>
            <a:r>
              <a:rPr lang="en-US" sz="1400" b="1" dirty="0"/>
              <a:t>THINGS TO DO AT CHAPTER 39</a:t>
            </a:r>
          </a:p>
          <a:p>
            <a:pPr algn="ctr"/>
            <a:r>
              <a:rPr lang="en-US" sz="1100" b="1" dirty="0"/>
              <a:t>SEE CALENDARS FOR DETAILS</a:t>
            </a:r>
          </a:p>
        </p:txBody>
      </p:sp>
      <p:sp>
        <p:nvSpPr>
          <p:cNvPr id="2" name="TextBox 1">
            <a:extLst>
              <a:ext uri="{FF2B5EF4-FFF2-40B4-BE49-F238E27FC236}">
                <a16:creationId xmlns:a16="http://schemas.microsoft.com/office/drawing/2014/main" id="{B0010BAB-FB9F-2F23-6B6F-A340C6DD2C6E}"/>
              </a:ext>
            </a:extLst>
          </p:cNvPr>
          <p:cNvSpPr txBox="1"/>
          <p:nvPr/>
        </p:nvSpPr>
        <p:spPr>
          <a:xfrm>
            <a:off x="7187569" y="2695501"/>
            <a:ext cx="1712086" cy="246221"/>
          </a:xfrm>
          <a:prstGeom prst="rect">
            <a:avLst/>
          </a:prstGeom>
          <a:noFill/>
        </p:spPr>
        <p:txBody>
          <a:bodyPr wrap="square" rtlCol="0">
            <a:spAutoFit/>
          </a:bodyPr>
          <a:lstStyle/>
          <a:p>
            <a:r>
              <a:rPr lang="en-US" sz="1000" dirty="0">
                <a:solidFill>
                  <a:schemeClr val="bg1"/>
                </a:solidFill>
              </a:rPr>
              <a:t>Bison Burger Dinner July 16th</a:t>
            </a:r>
          </a:p>
        </p:txBody>
      </p:sp>
      <p:pic>
        <p:nvPicPr>
          <p:cNvPr id="11" name="Picture 10">
            <a:extLst>
              <a:ext uri="{FF2B5EF4-FFF2-40B4-BE49-F238E27FC236}">
                <a16:creationId xmlns:a16="http://schemas.microsoft.com/office/drawing/2014/main" id="{2355CA7C-E1E2-94D2-F7CE-17ED21C52477}"/>
              </a:ext>
            </a:extLst>
          </p:cNvPr>
          <p:cNvPicPr>
            <a:picLocks noChangeAspect="1"/>
          </p:cNvPicPr>
          <p:nvPr/>
        </p:nvPicPr>
        <p:blipFill>
          <a:blip r:embed="rId5"/>
          <a:stretch>
            <a:fillRect/>
          </a:stretch>
        </p:blipFill>
        <p:spPr>
          <a:xfrm>
            <a:off x="7069768" y="2604927"/>
            <a:ext cx="1759433" cy="880408"/>
          </a:xfrm>
          <a:prstGeom prst="rect">
            <a:avLst/>
          </a:prstGeom>
        </p:spPr>
      </p:pic>
      <p:pic>
        <p:nvPicPr>
          <p:cNvPr id="17" name="Picture 16">
            <a:extLst>
              <a:ext uri="{FF2B5EF4-FFF2-40B4-BE49-F238E27FC236}">
                <a16:creationId xmlns:a16="http://schemas.microsoft.com/office/drawing/2014/main" id="{858AF6D9-F0CC-A7D0-8218-B1EC55B7EA7B}"/>
              </a:ext>
            </a:extLst>
          </p:cNvPr>
          <p:cNvPicPr>
            <a:picLocks noChangeAspect="1"/>
          </p:cNvPicPr>
          <p:nvPr/>
        </p:nvPicPr>
        <p:blipFill>
          <a:blip r:embed="rId6"/>
          <a:stretch>
            <a:fillRect/>
          </a:stretch>
        </p:blipFill>
        <p:spPr>
          <a:xfrm>
            <a:off x="5060127" y="804863"/>
            <a:ext cx="1676400" cy="1457325"/>
          </a:xfrm>
          <a:prstGeom prst="rect">
            <a:avLst/>
          </a:prstGeom>
        </p:spPr>
      </p:pic>
      <p:pic>
        <p:nvPicPr>
          <p:cNvPr id="18" name="Picture 17" descr="Logo, company name&#10;&#10;Description automatically generated">
            <a:extLst>
              <a:ext uri="{FF2B5EF4-FFF2-40B4-BE49-F238E27FC236}">
                <a16:creationId xmlns:a16="http://schemas.microsoft.com/office/drawing/2014/main" id="{356B7A58-CC82-4D71-A891-B71CD7F53CAC}"/>
              </a:ext>
            </a:extLst>
          </p:cNvPr>
          <p:cNvPicPr>
            <a:picLocks noChangeAspect="1"/>
          </p:cNvPicPr>
          <p:nvPr/>
        </p:nvPicPr>
        <p:blipFill>
          <a:blip r:embed="rId7"/>
          <a:stretch>
            <a:fillRect/>
          </a:stretch>
        </p:blipFill>
        <p:spPr>
          <a:xfrm>
            <a:off x="6992676" y="3605083"/>
            <a:ext cx="1903510" cy="2255477"/>
          </a:xfrm>
          <a:prstGeom prst="rect">
            <a:avLst/>
          </a:prstGeom>
        </p:spPr>
      </p:pic>
      <p:pic>
        <p:nvPicPr>
          <p:cNvPr id="23" name="Picture 22">
            <a:extLst>
              <a:ext uri="{FF2B5EF4-FFF2-40B4-BE49-F238E27FC236}">
                <a16:creationId xmlns:a16="http://schemas.microsoft.com/office/drawing/2014/main" id="{3913D94F-EBC8-EC5A-BF73-277B4513C846}"/>
              </a:ext>
            </a:extLst>
          </p:cNvPr>
          <p:cNvPicPr>
            <a:picLocks noChangeAspect="1"/>
          </p:cNvPicPr>
          <p:nvPr/>
        </p:nvPicPr>
        <p:blipFill>
          <a:blip r:embed="rId8"/>
          <a:stretch>
            <a:fillRect/>
          </a:stretch>
        </p:blipFill>
        <p:spPr>
          <a:xfrm>
            <a:off x="7126412" y="628725"/>
            <a:ext cx="1587631" cy="1857465"/>
          </a:xfrm>
          <a:prstGeom prst="rect">
            <a:avLst/>
          </a:prstGeom>
        </p:spPr>
      </p:pic>
      <p:pic>
        <p:nvPicPr>
          <p:cNvPr id="30" name="Picture 29">
            <a:extLst>
              <a:ext uri="{FF2B5EF4-FFF2-40B4-BE49-F238E27FC236}">
                <a16:creationId xmlns:a16="http://schemas.microsoft.com/office/drawing/2014/main" id="{8DCD8982-9228-8692-5EDA-E20D8BE45DB0}"/>
              </a:ext>
            </a:extLst>
          </p:cNvPr>
          <p:cNvPicPr>
            <a:picLocks noChangeAspect="1"/>
          </p:cNvPicPr>
          <p:nvPr/>
        </p:nvPicPr>
        <p:blipFill>
          <a:blip r:embed="rId9"/>
          <a:stretch>
            <a:fillRect/>
          </a:stretch>
        </p:blipFill>
        <p:spPr>
          <a:xfrm>
            <a:off x="4957814" y="3345984"/>
            <a:ext cx="1933266" cy="2255477"/>
          </a:xfrm>
          <a:prstGeom prst="rect">
            <a:avLst/>
          </a:prstGeom>
        </p:spPr>
      </p:pic>
      <p:sp>
        <p:nvSpPr>
          <p:cNvPr id="7" name="TextBox 6">
            <a:extLst>
              <a:ext uri="{FF2B5EF4-FFF2-40B4-BE49-F238E27FC236}">
                <a16:creationId xmlns:a16="http://schemas.microsoft.com/office/drawing/2014/main" id="{B4B15A8C-5288-13D5-62CC-A8AFDCA52B8F}"/>
              </a:ext>
            </a:extLst>
          </p:cNvPr>
          <p:cNvSpPr txBox="1"/>
          <p:nvPr/>
        </p:nvSpPr>
        <p:spPr>
          <a:xfrm>
            <a:off x="244346" y="4838374"/>
            <a:ext cx="4152556" cy="1650452"/>
          </a:xfrm>
          <a:prstGeom prst="rect">
            <a:avLst/>
          </a:prstGeom>
          <a:noFill/>
        </p:spPr>
        <p:txBody>
          <a:bodyPr wrap="square" rtlCol="0">
            <a:spAutoFit/>
          </a:bodyPr>
          <a:lstStyle/>
          <a:p>
            <a:pPr algn="ctr"/>
            <a:r>
              <a:rPr lang="en-US" sz="1350" b="1" dirty="0"/>
              <a:t>A WORD FROM THE AUXILIARY</a:t>
            </a:r>
          </a:p>
          <a:p>
            <a:r>
              <a:rPr lang="en-US" sz="975" dirty="0"/>
              <a:t>The Auxiliary wants to thank everyone who buys our bake goods.  And a big thank you to Shirley, who donated the bottle of Crown Royal which made our Father’s Day basket a great success.  Mr. Sam was our big winner on the basket.  </a:t>
            </a:r>
          </a:p>
          <a:p>
            <a:r>
              <a:rPr lang="en-US" sz="975" dirty="0"/>
              <a:t>Thank you for the ones who came to the Wine Tasting in August.  We all ate good and had a great time.  Thank you for all that help making it a great success.</a:t>
            </a:r>
          </a:p>
          <a:p>
            <a:r>
              <a:rPr lang="en-US" sz="975" dirty="0"/>
              <a:t>		United We Stand</a:t>
            </a:r>
          </a:p>
          <a:p>
            <a:r>
              <a:rPr lang="en-US" sz="975" dirty="0"/>
              <a:t>			Helen Suggs			</a:t>
            </a:r>
          </a:p>
        </p:txBody>
      </p:sp>
      <p:sp>
        <p:nvSpPr>
          <p:cNvPr id="3" name="TextBox 2">
            <a:extLst>
              <a:ext uri="{FF2B5EF4-FFF2-40B4-BE49-F238E27FC236}">
                <a16:creationId xmlns:a16="http://schemas.microsoft.com/office/drawing/2014/main" id="{4CA34262-C355-76F3-394E-AA92DAC4FE41}"/>
              </a:ext>
            </a:extLst>
          </p:cNvPr>
          <p:cNvSpPr txBox="1"/>
          <p:nvPr/>
        </p:nvSpPr>
        <p:spPr>
          <a:xfrm>
            <a:off x="7424486" y="3268707"/>
            <a:ext cx="1238251" cy="230832"/>
          </a:xfrm>
          <a:prstGeom prst="rect">
            <a:avLst/>
          </a:prstGeom>
          <a:noFill/>
        </p:spPr>
        <p:txBody>
          <a:bodyPr wrap="square" rtlCol="0">
            <a:spAutoFit/>
          </a:bodyPr>
          <a:lstStyle/>
          <a:p>
            <a:r>
              <a:rPr lang="en-US" sz="900" b="1" dirty="0">
                <a:solidFill>
                  <a:schemeClr val="bg1"/>
                </a:solidFill>
              </a:rPr>
              <a:t>October 1</a:t>
            </a:r>
            <a:r>
              <a:rPr lang="en-US" sz="900" b="1" baseline="30000" dirty="0">
                <a:solidFill>
                  <a:schemeClr val="bg1"/>
                </a:solidFill>
              </a:rPr>
              <a:t>st</a:t>
            </a:r>
            <a:r>
              <a:rPr lang="en-US" sz="900" b="1" dirty="0">
                <a:solidFill>
                  <a:schemeClr val="bg1"/>
                </a:solidFill>
              </a:rPr>
              <a:t> 5:30-7pm</a:t>
            </a:r>
          </a:p>
        </p:txBody>
      </p:sp>
    </p:spTree>
    <p:extLst>
      <p:ext uri="{BB962C8B-B14F-4D97-AF65-F5344CB8AC3E}">
        <p14:creationId xmlns:p14="http://schemas.microsoft.com/office/powerpoint/2010/main" val="356060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55B82A-61C5-4DF7-B1C2-889B3E06D006}"/>
              </a:ext>
            </a:extLst>
          </p:cNvPr>
          <p:cNvSpPr txBox="1"/>
          <p:nvPr/>
        </p:nvSpPr>
        <p:spPr>
          <a:xfrm>
            <a:off x="175492" y="356841"/>
            <a:ext cx="4457588" cy="2052870"/>
          </a:xfrm>
          <a:prstGeom prst="rect">
            <a:avLst/>
          </a:prstGeom>
          <a:noFill/>
        </p:spPr>
        <p:txBody>
          <a:bodyPr wrap="square" rtlCol="0">
            <a:spAutoFit/>
          </a:bodyPr>
          <a:lstStyle/>
          <a:p>
            <a:r>
              <a:rPr lang="en-US" sz="980" dirty="0">
                <a:cs typeface="Times New Roman" panose="02020603050405020304" pitchFamily="18" charset="0"/>
              </a:rPr>
              <a:t>Greetings,</a:t>
            </a:r>
          </a:p>
          <a:p>
            <a:r>
              <a:rPr lang="en-US" sz="980" dirty="0">
                <a:cs typeface="Times New Roman" panose="02020603050405020304" pitchFamily="18" charset="0"/>
              </a:rPr>
              <a:t>It has been great to see so many folks returning, but we’re still missing some friends.  Please check out all the different activities on the attached calendars and come see us. The Activities and Entertainment Committee works very hard to plan events so that there is something for everyone.  But that only happens if you share what you would like to see.  Please either come to a meeting or contact a member of the committee to share your thoughts.  The committee is open to ALL members, not just Chapter.  </a:t>
            </a:r>
          </a:p>
          <a:p>
            <a:r>
              <a:rPr lang="en-US" sz="980" dirty="0">
                <a:solidFill>
                  <a:srgbClr val="000000"/>
                </a:solidFill>
                <a:cs typeface="Times New Roman" panose="02020603050405020304" pitchFamily="18" charset="0"/>
              </a:rPr>
              <a:t>There are many fun events planned through the end of the year, please see the calendars attached and come out and see us.  And as always, t</a:t>
            </a:r>
            <a:r>
              <a:rPr lang="en-US" sz="980" dirty="0">
                <a:cs typeface="Times New Roman" panose="02020603050405020304" pitchFamily="18" charset="0"/>
              </a:rPr>
              <a:t>his is your Club, let me know what you’d like to see!</a:t>
            </a:r>
          </a:p>
          <a:p>
            <a:r>
              <a:rPr lang="en-US" sz="980" dirty="0">
                <a:cs typeface="Times New Roman" panose="02020603050405020304" pitchFamily="18" charset="0"/>
              </a:rPr>
              <a:t>			Charlie Keith</a:t>
            </a:r>
          </a:p>
          <a:p>
            <a:r>
              <a:rPr lang="en-US" sz="980" dirty="0">
                <a:cs typeface="Times New Roman" panose="02020603050405020304" pitchFamily="18" charset="0"/>
              </a:rPr>
              <a:t>			Club Manager	</a:t>
            </a:r>
            <a:r>
              <a:rPr lang="en-US" sz="980" dirty="0"/>
              <a:t>	</a:t>
            </a:r>
          </a:p>
        </p:txBody>
      </p:sp>
      <p:sp>
        <p:nvSpPr>
          <p:cNvPr id="10" name="TextBox 9">
            <a:extLst>
              <a:ext uri="{FF2B5EF4-FFF2-40B4-BE49-F238E27FC236}">
                <a16:creationId xmlns:a16="http://schemas.microsoft.com/office/drawing/2014/main" id="{B2FBCA38-ED16-4948-9B50-3069DDCDB091}"/>
              </a:ext>
            </a:extLst>
          </p:cNvPr>
          <p:cNvSpPr txBox="1"/>
          <p:nvPr/>
        </p:nvSpPr>
        <p:spPr>
          <a:xfrm>
            <a:off x="579471" y="179756"/>
            <a:ext cx="3509010" cy="300082"/>
          </a:xfrm>
          <a:prstGeom prst="rect">
            <a:avLst/>
          </a:prstGeom>
          <a:noFill/>
        </p:spPr>
        <p:txBody>
          <a:bodyPr wrap="square" rtlCol="0">
            <a:spAutoFit/>
          </a:bodyPr>
          <a:lstStyle/>
          <a:p>
            <a:pPr algn="ctr"/>
            <a:r>
              <a:rPr lang="en-US" sz="1350" b="1" dirty="0"/>
              <a:t>MANAGER’S MINUTE</a:t>
            </a:r>
          </a:p>
        </p:txBody>
      </p:sp>
      <p:sp>
        <p:nvSpPr>
          <p:cNvPr id="12" name="TextBox 11">
            <a:extLst>
              <a:ext uri="{FF2B5EF4-FFF2-40B4-BE49-F238E27FC236}">
                <a16:creationId xmlns:a16="http://schemas.microsoft.com/office/drawing/2014/main" id="{8A68C4D4-132A-4771-89D7-3715AA7D3F5C}"/>
              </a:ext>
            </a:extLst>
          </p:cNvPr>
          <p:cNvSpPr txBox="1"/>
          <p:nvPr/>
        </p:nvSpPr>
        <p:spPr>
          <a:xfrm>
            <a:off x="4833618" y="2907333"/>
            <a:ext cx="4188450" cy="2713050"/>
          </a:xfrm>
          <a:prstGeom prst="rect">
            <a:avLst/>
          </a:prstGeom>
          <a:noFill/>
        </p:spPr>
        <p:txBody>
          <a:bodyPr wrap="square" rtlCol="0">
            <a:spAutoFit/>
          </a:bodyPr>
          <a:lstStyle/>
          <a:p>
            <a:pPr marL="0" marR="0" algn="ctr" rtl="0" fontAlgn="base">
              <a:spcBef>
                <a:spcPts val="0"/>
              </a:spcBef>
              <a:spcAft>
                <a:spcPts val="0"/>
              </a:spcAft>
            </a:pPr>
            <a:r>
              <a:rPr lang="en-US" sz="1350" b="1" dirty="0"/>
              <a:t>MEMBERSHIP REPORT</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Hello Everyone!</a:t>
            </a: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Please make sure to update your information with TREA National for Chapter members and TREA Chapter 39 for club members.  Having an email address on file is the best way for us to get information out to you.  If you could email that info to me, it would be much appreciated: </a:t>
            </a:r>
            <a:r>
              <a:rPr lang="en-US" sz="980" dirty="0">
                <a:solidFill>
                  <a:srgbClr val="000000"/>
                </a:solidFill>
                <a:latin typeface="Calibri" panose="020F0502020204030204" pitchFamily="34" charset="0"/>
                <a:cs typeface="Calibri" panose="020F0502020204030204" pitchFamily="34" charset="0"/>
                <a:hlinkClick r:id="rId2"/>
              </a:rPr>
              <a:t>membership@trea39.org</a:t>
            </a:r>
            <a:r>
              <a:rPr lang="en-US" sz="980" dirty="0">
                <a:solidFill>
                  <a:srgbClr val="000000"/>
                </a:solidFill>
                <a:latin typeface="Calibri" panose="020F0502020204030204" pitchFamily="34" charset="0"/>
                <a:cs typeface="Calibri" panose="020F0502020204030204" pitchFamily="34" charset="0"/>
              </a:rPr>
              <a:t>.</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If you’re a “Club” member and haven’t been to the Club in a while, we are OPEN for business! If you would like to renew your membership, come in and fill out a new form.  Membership is $30 a year (additional $5 for a door key card). We have some exciting events in October, November, and December.</a:t>
            </a: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If you are on Facebook, go to our FB page and Follow/Like: TREA Chapter 39</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You can also go to our website to check out the monthly calendar and new hours of operation: </a:t>
            </a:r>
            <a:r>
              <a:rPr lang="en-US" sz="980" dirty="0">
                <a:solidFill>
                  <a:srgbClr val="000000"/>
                </a:solidFill>
                <a:effectLst/>
                <a:latin typeface="Calibri" panose="020F0502020204030204" pitchFamily="34" charset="0"/>
                <a:cs typeface="Calibri" panose="020F0502020204030204" pitchFamily="34" charset="0"/>
                <a:hlinkClick r:id="rId3"/>
              </a:rPr>
              <a:t>http://www.treach39.qwestoffice.net</a:t>
            </a:r>
            <a:endParaRPr lang="en-US" sz="980" dirty="0">
              <a:solidFill>
                <a:srgbClr val="000000"/>
              </a:solidFill>
              <a:effectLst/>
              <a:latin typeface="Calibri" panose="020F0502020204030204" pitchFamily="34" charset="0"/>
              <a:cs typeface="Calibri" panose="020F0502020204030204" pitchFamily="34" charset="0"/>
            </a:endParaRP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	Hope to see you soon,</a:t>
            </a:r>
          </a:p>
          <a:p>
            <a:pPr marL="0" marR="0" algn="ctr"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Christine Johnson</a:t>
            </a:r>
          </a:p>
          <a:p>
            <a:pPr marL="0" marR="0" algn="ctr"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Membership</a:t>
            </a:r>
            <a:r>
              <a:rPr lang="en-US" sz="980" dirty="0">
                <a:solidFill>
                  <a:srgbClr val="000000"/>
                </a:solidFill>
                <a:effectLst/>
                <a:cs typeface="Calibri" panose="020F0502020204030204" pitchFamily="34" charset="0"/>
              </a:rPr>
              <a:t/>
            </a:r>
            <a:br>
              <a:rPr lang="en-US" sz="980" dirty="0">
                <a:solidFill>
                  <a:srgbClr val="000000"/>
                </a:solidFill>
                <a:effectLst/>
                <a:cs typeface="Calibri" panose="020F0502020204030204" pitchFamily="34" charset="0"/>
              </a:rPr>
            </a:br>
            <a:r>
              <a:rPr lang="en-US" sz="980" dirty="0">
                <a:solidFill>
                  <a:srgbClr val="000000"/>
                </a:solidFill>
                <a:effectLst/>
                <a:latin typeface="Calibri" panose="020F0502020204030204" pitchFamily="34" charset="0"/>
                <a:cs typeface="Calibri" panose="020F0502020204030204" pitchFamily="34" charset="0"/>
              </a:rPr>
              <a:t>		</a:t>
            </a:r>
            <a:endParaRPr lang="en-US" sz="980" dirty="0">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F1E8F353-86D5-4887-A8BC-5CA9699F984D}"/>
              </a:ext>
            </a:extLst>
          </p:cNvPr>
          <p:cNvSpPr txBox="1"/>
          <p:nvPr/>
        </p:nvSpPr>
        <p:spPr>
          <a:xfrm>
            <a:off x="4833618" y="179756"/>
            <a:ext cx="4302098" cy="2700739"/>
          </a:xfrm>
          <a:prstGeom prst="rect">
            <a:avLst/>
          </a:prstGeom>
          <a:noFill/>
        </p:spPr>
        <p:txBody>
          <a:bodyPr wrap="square" rtlCol="0">
            <a:spAutoFit/>
          </a:bodyPr>
          <a:lstStyle/>
          <a:p>
            <a:pPr algn="ctr"/>
            <a:r>
              <a:rPr lang="en-US" sz="1350" b="1" dirty="0"/>
              <a:t>CHAPLAIN’S CORNER</a:t>
            </a:r>
          </a:p>
          <a:p>
            <a:r>
              <a:rPr lang="en-US" sz="975" dirty="0"/>
              <a:t>After the passing of Father John, we include this excerpt from an article he wrote last year:</a:t>
            </a:r>
          </a:p>
          <a:p>
            <a:r>
              <a:rPr lang="en-US" sz="975" dirty="0"/>
              <a:t>…We are all anxious to get out and spread our wings.  Especially this year as we begin to come out of the pandemic.  Your A&amp;E committee is busy scheduling dinners and activities with the help of the Auxiliary.  We need your presence for these events to be successful. Come out, please, to support the club.  The 3</a:t>
            </a:r>
            <a:r>
              <a:rPr lang="en-US" sz="975" baseline="30000" dirty="0"/>
              <a:t>rd</a:t>
            </a:r>
            <a:r>
              <a:rPr lang="en-US" sz="975" dirty="0"/>
              <a:t> Wednesday of the month is our General Membership meeting.  Our last session was full of new ideas.  That is your opportunity to make suggestions on how we can get better.  But it all hinges on your participation and support.  Volunteering to help in any way for as little as 2 hours a week helps a lot! We need the help of all our members (and club members) to support our activities, dinners, bands, karaoke, trivia, and our very own Blake.  Check the calendars for appearance dates. I also would like to invite you to come in for Christine Jones.  She is a dynamite performer who takes over the stage.  We can make things better if we all give a little of ourselves.  Who knows, you might even have a good time!  </a:t>
            </a:r>
          </a:p>
          <a:p>
            <a:r>
              <a:rPr lang="en-US" sz="975" dirty="0"/>
              <a:t>			Father John Green		</a:t>
            </a:r>
          </a:p>
        </p:txBody>
      </p:sp>
      <p:sp>
        <p:nvSpPr>
          <p:cNvPr id="3" name="TextBox 2">
            <a:extLst>
              <a:ext uri="{FF2B5EF4-FFF2-40B4-BE49-F238E27FC236}">
                <a16:creationId xmlns:a16="http://schemas.microsoft.com/office/drawing/2014/main" id="{CBAF97F9-CCF4-625B-BE65-7B765B874EFF}"/>
              </a:ext>
            </a:extLst>
          </p:cNvPr>
          <p:cNvSpPr txBox="1"/>
          <p:nvPr/>
        </p:nvSpPr>
        <p:spPr>
          <a:xfrm>
            <a:off x="173706" y="3882171"/>
            <a:ext cx="4320540" cy="2411429"/>
          </a:xfrm>
          <a:prstGeom prst="rect">
            <a:avLst/>
          </a:prstGeom>
          <a:noFill/>
        </p:spPr>
        <p:txBody>
          <a:bodyPr wrap="square" rtlCol="0">
            <a:spAutoFit/>
          </a:bodyPr>
          <a:lstStyle/>
          <a:p>
            <a:pPr algn="ctr"/>
            <a:r>
              <a:rPr lang="en-US" sz="1350" b="1" dirty="0"/>
              <a:t>CHARITY REPORT</a:t>
            </a:r>
          </a:p>
          <a:p>
            <a:pPr algn="l"/>
            <a:r>
              <a:rPr lang="en-US" sz="980" b="0" i="0" dirty="0">
                <a:solidFill>
                  <a:srgbClr val="000000"/>
                </a:solidFill>
                <a:effectLst/>
              </a:rPr>
              <a:t>Our 2022 goal is to raise $1,500 and as of August 31st, we have raised $1,800!!</a:t>
            </a:r>
          </a:p>
          <a:p>
            <a:pPr algn="l"/>
            <a:r>
              <a:rPr lang="en-US" sz="980" b="0" i="0" dirty="0">
                <a:solidFill>
                  <a:srgbClr val="000000"/>
                </a:solidFill>
                <a:effectLst/>
              </a:rPr>
              <a:t>Distribution of funds have already been made to the following charities: COMITIS Crisis Center/Veterans Community Living Center/Honor Bell/TREA Gives Program/Freedom Service Dogs/Wreaths Across America.</a:t>
            </a:r>
          </a:p>
          <a:p>
            <a:pPr algn="l"/>
            <a:r>
              <a:rPr lang="en-US" sz="980" b="0" i="0" dirty="0">
                <a:solidFill>
                  <a:srgbClr val="000000"/>
                </a:solidFill>
                <a:effectLst/>
              </a:rPr>
              <a:t>Wreaths Across America – TREA Chapter 39, will be attending this annual event on, Saturday, December 17th, at Fairmount Cemetery. We need to arrive NLT 9:30am for a one-hour ceremony and then distribute wreaths at 10:30 – 1:30. Parking is allowed along the roadways, with the exception of the Veterans Memorial section. If you would like to participate, you can let me know via email: treasurer@trea39.org or put your name on the sign-up sheet at the bar, which will be available mid-November.</a:t>
            </a: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Hope to see you soon,</a:t>
            </a:r>
          </a:p>
          <a:p>
            <a:pPr marL="0" marR="0" algn="ctr"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Christine Johnson</a:t>
            </a:r>
          </a:p>
          <a:p>
            <a:pPr marL="0" marR="0" algn="ctr" rtl="0" fontAlgn="base">
              <a:spcBef>
                <a:spcPts val="0"/>
              </a:spcBef>
              <a:spcAft>
                <a:spcPts val="0"/>
              </a:spcAft>
            </a:pPr>
            <a:r>
              <a:rPr lang="en-US" sz="980" dirty="0"/>
              <a:t>Charity</a:t>
            </a:r>
          </a:p>
        </p:txBody>
      </p:sp>
      <p:sp>
        <p:nvSpPr>
          <p:cNvPr id="6" name="TextBox 5">
            <a:extLst>
              <a:ext uri="{FF2B5EF4-FFF2-40B4-BE49-F238E27FC236}">
                <a16:creationId xmlns:a16="http://schemas.microsoft.com/office/drawing/2014/main" id="{85C50C6A-7AE3-A232-E038-E629060FF142}"/>
              </a:ext>
            </a:extLst>
          </p:cNvPr>
          <p:cNvSpPr txBox="1"/>
          <p:nvPr/>
        </p:nvSpPr>
        <p:spPr>
          <a:xfrm>
            <a:off x="320040" y="2618873"/>
            <a:ext cx="4174206" cy="903324"/>
          </a:xfrm>
          <a:prstGeom prst="rect">
            <a:avLst/>
          </a:prstGeom>
          <a:noFill/>
          <a:ln w="38100">
            <a:solidFill>
              <a:schemeClr val="tx1"/>
            </a:solidFill>
          </a:ln>
        </p:spPr>
        <p:txBody>
          <a:bodyPr wrap="square" rtlCol="0">
            <a:spAutoFit/>
          </a:bodyPr>
          <a:lstStyle/>
          <a:p>
            <a:pPr algn="ctr"/>
            <a:r>
              <a:rPr lang="en-US" sz="1350" b="1" dirty="0"/>
              <a:t>ELECTIONS ARE HAPPENING!</a:t>
            </a:r>
          </a:p>
          <a:p>
            <a:r>
              <a:rPr lang="en-US" sz="980" dirty="0"/>
              <a:t>Please remember to come in and vote for your 2023 TREA Chapter 39 Board of Directors and the 2023 TREA Chapter 39 Auxiliary Board of Directors</a:t>
            </a:r>
          </a:p>
          <a:p>
            <a:r>
              <a:rPr lang="en-US" sz="980" dirty="0"/>
              <a:t>Chapter Election Night: November 16</a:t>
            </a:r>
            <a:r>
              <a:rPr lang="en-US" sz="980" baseline="30000" dirty="0"/>
              <a:t>th</a:t>
            </a:r>
            <a:r>
              <a:rPr lang="en-US" sz="980" dirty="0"/>
              <a:t> at 6:00</a:t>
            </a:r>
          </a:p>
          <a:p>
            <a:r>
              <a:rPr lang="en-US" sz="980" dirty="0"/>
              <a:t>Auxiliary Election Night: November 20</a:t>
            </a:r>
            <a:r>
              <a:rPr lang="en-US" sz="980" baseline="30000" dirty="0"/>
              <a:t>th</a:t>
            </a:r>
            <a:r>
              <a:rPr lang="en-US" sz="980" dirty="0"/>
              <a:t> at 1:00</a:t>
            </a:r>
          </a:p>
        </p:txBody>
      </p:sp>
      <p:sp>
        <p:nvSpPr>
          <p:cNvPr id="7" name="TextBox 6">
            <a:extLst>
              <a:ext uri="{FF2B5EF4-FFF2-40B4-BE49-F238E27FC236}">
                <a16:creationId xmlns:a16="http://schemas.microsoft.com/office/drawing/2014/main" id="{F4C5D069-C089-CE7E-D120-49EABD0E0E7D}"/>
              </a:ext>
            </a:extLst>
          </p:cNvPr>
          <p:cNvSpPr txBox="1"/>
          <p:nvPr/>
        </p:nvSpPr>
        <p:spPr>
          <a:xfrm>
            <a:off x="5624823" y="5899646"/>
            <a:ext cx="2606040" cy="393954"/>
          </a:xfrm>
          <a:prstGeom prst="rect">
            <a:avLst/>
          </a:prstGeom>
          <a:noFill/>
        </p:spPr>
        <p:txBody>
          <a:bodyPr wrap="square" rtlCol="0">
            <a:spAutoFit/>
          </a:bodyPr>
          <a:lstStyle/>
          <a:p>
            <a:pPr algn="ctr"/>
            <a:r>
              <a:rPr lang="en-US" sz="980" b="0" i="0" dirty="0">
                <a:solidFill>
                  <a:srgbClr val="000000"/>
                </a:solidFill>
                <a:effectLst/>
                <a:latin typeface="Bahnschrift SemiBold SemiConden" panose="020B0502040204020203" pitchFamily="34" charset="0"/>
              </a:rPr>
              <a:t>Why are trees so carefree and easygoing?</a:t>
            </a:r>
          </a:p>
          <a:p>
            <a:pPr algn="ctr"/>
            <a:r>
              <a:rPr lang="en-US" sz="980" b="0" i="0" dirty="0">
                <a:solidFill>
                  <a:srgbClr val="000000"/>
                </a:solidFill>
                <a:effectLst/>
                <a:latin typeface="Bahnschrift SemiBold SemiConden" panose="020B0502040204020203" pitchFamily="34" charset="0"/>
              </a:rPr>
              <a:t>Because every fall, they let loose.</a:t>
            </a:r>
          </a:p>
        </p:txBody>
      </p:sp>
    </p:spTree>
    <p:extLst>
      <p:ext uri="{BB962C8B-B14F-4D97-AF65-F5344CB8AC3E}">
        <p14:creationId xmlns:p14="http://schemas.microsoft.com/office/powerpoint/2010/main" val="27975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784B6F-6685-3479-6F81-5DADAC759487}"/>
              </a:ext>
            </a:extLst>
          </p:cNvPr>
          <p:cNvPicPr>
            <a:picLocks noChangeAspect="1"/>
          </p:cNvPicPr>
          <p:nvPr/>
        </p:nvPicPr>
        <p:blipFill>
          <a:blip r:embed="rId2"/>
          <a:stretch>
            <a:fillRect/>
          </a:stretch>
        </p:blipFill>
        <p:spPr>
          <a:xfrm>
            <a:off x="342900" y="304801"/>
            <a:ext cx="8401049" cy="6343649"/>
          </a:xfrm>
          <a:prstGeom prst="rect">
            <a:avLst/>
          </a:prstGeom>
        </p:spPr>
      </p:pic>
    </p:spTree>
    <p:extLst>
      <p:ext uri="{BB962C8B-B14F-4D97-AF65-F5344CB8AC3E}">
        <p14:creationId xmlns:p14="http://schemas.microsoft.com/office/powerpoint/2010/main" val="39084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C58205-93F3-57FB-46F9-6EC198BE3672}"/>
              </a:ext>
            </a:extLst>
          </p:cNvPr>
          <p:cNvPicPr>
            <a:picLocks noChangeAspect="1"/>
          </p:cNvPicPr>
          <p:nvPr/>
        </p:nvPicPr>
        <p:blipFill>
          <a:blip r:embed="rId2"/>
          <a:stretch>
            <a:fillRect/>
          </a:stretch>
        </p:blipFill>
        <p:spPr>
          <a:xfrm>
            <a:off x="251460" y="200822"/>
            <a:ext cx="8588605" cy="6417147"/>
          </a:xfrm>
          <a:prstGeom prst="rect">
            <a:avLst/>
          </a:prstGeom>
        </p:spPr>
      </p:pic>
    </p:spTree>
    <p:extLst>
      <p:ext uri="{BB962C8B-B14F-4D97-AF65-F5344CB8AC3E}">
        <p14:creationId xmlns:p14="http://schemas.microsoft.com/office/powerpoint/2010/main" val="160535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C9118A-0B53-40D5-BE26-2FD3507B9A2B}"/>
              </a:ext>
            </a:extLst>
          </p:cNvPr>
          <p:cNvSpPr txBox="1"/>
          <p:nvPr/>
        </p:nvSpPr>
        <p:spPr>
          <a:xfrm>
            <a:off x="1072412" y="6332780"/>
            <a:ext cx="6999176" cy="246221"/>
          </a:xfrm>
          <a:prstGeom prst="rect">
            <a:avLst/>
          </a:prstGeom>
          <a:noFill/>
        </p:spPr>
        <p:txBody>
          <a:bodyPr wrap="square" rtlCol="0">
            <a:spAutoFit/>
          </a:bodyPr>
          <a:lstStyle/>
          <a:p>
            <a:pPr algn="ctr"/>
            <a:r>
              <a:rPr lang="en-US" sz="1000" b="0" i="0" dirty="0">
                <a:solidFill>
                  <a:srgbClr val="1C1C1C"/>
                </a:solidFill>
                <a:effectLst/>
                <a:latin typeface="Arial" panose="020B0604020202020204" pitchFamily="34" charset="0"/>
              </a:rPr>
              <a:t>“Start every day off with a smile and get it over with.” — WC Fields</a:t>
            </a:r>
            <a:endParaRPr lang="en-US" sz="1000" dirty="0"/>
          </a:p>
        </p:txBody>
      </p:sp>
      <p:pic>
        <p:nvPicPr>
          <p:cNvPr id="3" name="Picture 2">
            <a:extLst>
              <a:ext uri="{FF2B5EF4-FFF2-40B4-BE49-F238E27FC236}">
                <a16:creationId xmlns:a16="http://schemas.microsoft.com/office/drawing/2014/main" id="{1BFAA572-B46F-0984-B285-B5DDA76026D4}"/>
              </a:ext>
            </a:extLst>
          </p:cNvPr>
          <p:cNvPicPr>
            <a:picLocks noChangeAspect="1"/>
          </p:cNvPicPr>
          <p:nvPr/>
        </p:nvPicPr>
        <p:blipFill>
          <a:blip r:embed="rId2"/>
          <a:stretch>
            <a:fillRect/>
          </a:stretch>
        </p:blipFill>
        <p:spPr>
          <a:xfrm>
            <a:off x="785812" y="604837"/>
            <a:ext cx="7572375" cy="5648325"/>
          </a:xfrm>
          <a:prstGeom prst="rect">
            <a:avLst/>
          </a:prstGeom>
        </p:spPr>
      </p:pic>
    </p:spTree>
    <p:extLst>
      <p:ext uri="{BB962C8B-B14F-4D97-AF65-F5344CB8AC3E}">
        <p14:creationId xmlns:p14="http://schemas.microsoft.com/office/powerpoint/2010/main" val="3240992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TotalTime>
  <Words>1305</Words>
  <Application>Microsoft Office PowerPoint</Application>
  <PresentationFormat>On-screen Show (4:3)</PresentationFormat>
  <Paragraphs>61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Bahnschrift SemiBold SemiConden</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TREA</dc:creator>
  <cp:lastModifiedBy>Melissa White</cp:lastModifiedBy>
  <cp:revision>65</cp:revision>
  <cp:lastPrinted>2022-09-13T00:24:11Z</cp:lastPrinted>
  <dcterms:created xsi:type="dcterms:W3CDTF">2020-11-05T23:07:50Z</dcterms:created>
  <dcterms:modified xsi:type="dcterms:W3CDTF">2022-09-13T14:22:29Z</dcterms:modified>
</cp:coreProperties>
</file>